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72" r:id="rId6"/>
    <p:sldId id="274" r:id="rId7"/>
    <p:sldId id="260" r:id="rId8"/>
    <p:sldId id="261" r:id="rId9"/>
    <p:sldId id="275" r:id="rId10"/>
    <p:sldId id="262" r:id="rId11"/>
    <p:sldId id="263" r:id="rId12"/>
    <p:sldId id="264" r:id="rId13"/>
    <p:sldId id="265" r:id="rId14"/>
    <p:sldId id="266" r:id="rId15"/>
    <p:sldId id="276" r:id="rId16"/>
    <p:sldId id="268" r:id="rId17"/>
    <p:sldId id="26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7"/>
    <p:restoredTop sz="78345"/>
  </p:normalViewPr>
  <p:slideViewPr>
    <p:cSldViewPr snapToGrid="0" snapToObjects="1">
      <p:cViewPr>
        <p:scale>
          <a:sx n="96" d="100"/>
          <a:sy n="96" d="100"/>
        </p:scale>
        <p:origin x="208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208663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GPa one and wasn’t present in 150 GPa,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44396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GPa, which we found that it was definitely not completely melted at 260 GPa</a:t>
            </a:r>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16</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dirty="0"/>
              <a:t>LIQUID SILICATE</a:t>
            </a:r>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GPa</a:t>
            </a:r>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GPa</a:t>
            </a:r>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GPa,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GPa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389013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1203725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10/6/24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10/6/24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10/6/24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10/6/24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10/6/24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10/6/24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10/6/24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10/6/24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10/6/24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10/6/24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10/6/24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10/6/24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976866" y="3657651"/>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10</a:t>
            </a:fld>
            <a:endParaRPr lang="en-US"/>
          </a:p>
        </p:txBody>
      </p:sp>
      <p:grpSp>
        <p:nvGrpSpPr>
          <p:cNvPr id="7" name="Group 6">
            <a:extLst>
              <a:ext uri="{FF2B5EF4-FFF2-40B4-BE49-F238E27FC236}">
                <a16:creationId xmlns:a16="http://schemas.microsoft.com/office/drawing/2014/main" id="{876ACE89-92CA-6645-6282-54249A6D966E}"/>
              </a:ext>
            </a:extLst>
          </p:cNvPr>
          <p:cNvGrpSpPr/>
          <p:nvPr/>
        </p:nvGrpSpPr>
        <p:grpSpPr>
          <a:xfrm>
            <a:off x="6399951" y="3657652"/>
            <a:ext cx="4421298" cy="3000918"/>
            <a:chOff x="15159076" y="4979885"/>
            <a:chExt cx="7571699" cy="4148876"/>
          </a:xfrm>
        </p:grpSpPr>
        <p:pic>
          <p:nvPicPr>
            <p:cNvPr id="8" name="Picture 7">
              <a:extLst>
                <a:ext uri="{FF2B5EF4-FFF2-40B4-BE49-F238E27FC236}">
                  <a16:creationId xmlns:a16="http://schemas.microsoft.com/office/drawing/2014/main" id="{100E1FB4-0634-0695-7030-B6EA7822BA5E}"/>
                </a:ext>
              </a:extLst>
            </p:cNvPr>
            <p:cNvPicPr>
              <a:picLocks noChangeAspect="1"/>
            </p:cNvPicPr>
            <p:nvPr/>
          </p:nvPicPr>
          <p:blipFill>
            <a:blip r:embed="rId4"/>
            <a:stretch>
              <a:fillRect/>
            </a:stretch>
          </p:blipFill>
          <p:spPr>
            <a:xfrm>
              <a:off x="15159076" y="4979885"/>
              <a:ext cx="7571699" cy="4148876"/>
            </a:xfrm>
            <a:prstGeom prst="rect">
              <a:avLst/>
            </a:prstGeom>
          </p:spPr>
        </p:pic>
        <p:sp>
          <p:nvSpPr>
            <p:cNvPr id="9" name="Down Arrow 8">
              <a:extLst>
                <a:ext uri="{FF2B5EF4-FFF2-40B4-BE49-F238E27FC236}">
                  <a16:creationId xmlns:a16="http://schemas.microsoft.com/office/drawing/2014/main" id="{3C718E8D-B103-43ED-186A-07EDF1F97408}"/>
                </a:ext>
              </a:extLst>
            </p:cNvPr>
            <p:cNvSpPr/>
            <p:nvPr/>
          </p:nvSpPr>
          <p:spPr>
            <a:xfrm>
              <a:off x="16407417" y="6459963"/>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8A1151B6-2ACD-AE3A-B350-D7223B6F2265}"/>
                </a:ext>
              </a:extLst>
            </p:cNvPr>
            <p:cNvSpPr/>
            <p:nvPr/>
          </p:nvSpPr>
          <p:spPr>
            <a:xfrm>
              <a:off x="17752007" y="6296793"/>
              <a:ext cx="320040" cy="59436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0CF51F68-3FBC-8A9C-3D61-65C431F1287E}"/>
                </a:ext>
              </a:extLst>
            </p:cNvPr>
            <p:cNvSpPr/>
            <p:nvPr/>
          </p:nvSpPr>
          <p:spPr>
            <a:xfrm>
              <a:off x="19369478" y="6593973"/>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EF39F4B1-077F-3D43-F44A-A8A8F0EE6E8E}"/>
                </a:ext>
              </a:extLst>
            </p:cNvPr>
            <p:cNvSpPr/>
            <p:nvPr/>
          </p:nvSpPr>
          <p:spPr>
            <a:xfrm>
              <a:off x="21663536" y="6459963"/>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80823B7D-54A3-3052-8CC2-78ED51299099}"/>
              </a:ext>
            </a:extLst>
          </p:cNvPr>
          <p:cNvSpPr/>
          <p:nvPr/>
        </p:nvSpPr>
        <p:spPr>
          <a:xfrm>
            <a:off x="5737671" y="4953256"/>
            <a:ext cx="477078" cy="301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18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21" name="Group 20">
            <a:extLst>
              <a:ext uri="{FF2B5EF4-FFF2-40B4-BE49-F238E27FC236}">
                <a16:creationId xmlns:a16="http://schemas.microsoft.com/office/drawing/2014/main" id="{7F3C8F8A-FDCF-4C55-0329-008C07DC0769}"/>
              </a:ext>
            </a:extLst>
          </p:cNvPr>
          <p:cNvGrpSpPr/>
          <p:nvPr/>
        </p:nvGrpSpPr>
        <p:grpSpPr>
          <a:xfrm>
            <a:off x="6223162" y="1541524"/>
            <a:ext cx="5645633" cy="5164111"/>
            <a:chOff x="345359" y="1572168"/>
            <a:chExt cx="5645633" cy="5164111"/>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45359" y="1572168"/>
              <a:ext cx="5645633" cy="4704933"/>
            </a:xfrm>
            <a:prstGeom prst="rect">
              <a:avLst/>
            </a:prstGeom>
          </p:spPr>
        </p:pic>
        <p:sp>
          <p:nvSpPr>
            <p:cNvPr id="7" name="TextBox 6">
              <a:extLst>
                <a:ext uri="{FF2B5EF4-FFF2-40B4-BE49-F238E27FC236}">
                  <a16:creationId xmlns:a16="http://schemas.microsoft.com/office/drawing/2014/main" id="{7B3B6CFA-1D93-3EEA-4D48-8C5FFF5E8338}"/>
                </a:ext>
              </a:extLst>
            </p:cNvPr>
            <p:cNvSpPr txBox="1"/>
            <p:nvPr/>
          </p:nvSpPr>
          <p:spPr>
            <a:xfrm>
              <a:off x="2400918" y="6366947"/>
              <a:ext cx="1534510" cy="369332"/>
            </a:xfrm>
            <a:prstGeom prst="rect">
              <a:avLst/>
            </a:prstGeom>
            <a:noFill/>
          </p:spPr>
          <p:txBody>
            <a:bodyPr wrap="square" rtlCol="0">
              <a:spAutoFit/>
            </a:bodyPr>
            <a:lstStyle/>
            <a:p>
              <a:pPr algn="ctr"/>
              <a:r>
                <a:rPr lang="en-US" dirty="0"/>
                <a:t>260 GPa</a:t>
              </a:r>
            </a:p>
          </p:txBody>
        </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D820BD9-0311-D432-E57C-0B3BAD0DFB0C}"/>
              </a:ext>
            </a:extLst>
          </p:cNvPr>
          <p:cNvGrpSpPr/>
          <p:nvPr/>
        </p:nvGrpSpPr>
        <p:grpSpPr>
          <a:xfrm>
            <a:off x="323205" y="1541524"/>
            <a:ext cx="5645634" cy="5179951"/>
            <a:chOff x="6201007" y="1566041"/>
            <a:chExt cx="5645634" cy="5179951"/>
          </a:xfrm>
        </p:grpSpPr>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6201007" y="1566041"/>
              <a:ext cx="5645634" cy="4711060"/>
            </a:xfrm>
            <a:prstGeom prst="rect">
              <a:avLst/>
            </a:prstGeom>
          </p:spPr>
        </p:pic>
        <p:sp>
          <p:nvSpPr>
            <p:cNvPr id="8" name="TextBox 7">
              <a:extLst>
                <a:ext uri="{FF2B5EF4-FFF2-40B4-BE49-F238E27FC236}">
                  <a16:creationId xmlns:a16="http://schemas.microsoft.com/office/drawing/2014/main" id="{BC52F949-6A87-B901-6BB8-227AB25AEA2A}"/>
                </a:ext>
              </a:extLst>
            </p:cNvPr>
            <p:cNvSpPr txBox="1"/>
            <p:nvPr/>
          </p:nvSpPr>
          <p:spPr>
            <a:xfrm>
              <a:off x="8256569" y="6376660"/>
              <a:ext cx="1534510" cy="369332"/>
            </a:xfrm>
            <a:prstGeom prst="rect">
              <a:avLst/>
            </a:prstGeom>
            <a:noFill/>
          </p:spPr>
          <p:txBody>
            <a:bodyPr wrap="square" rtlCol="0">
              <a:spAutoFit/>
            </a:bodyPr>
            <a:lstStyle/>
            <a:p>
              <a:pPr algn="ctr"/>
              <a:r>
                <a:rPr lang="en-US" dirty="0"/>
                <a:t>150 GPa</a:t>
              </a:r>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51360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GPa</a:t>
                </a:r>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GPa</a:t>
                </a:r>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2567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13</a:t>
            </a:fld>
            <a:endParaRPr lang="en-US"/>
          </a:p>
        </p:txBody>
      </p:sp>
      <p:pic>
        <p:nvPicPr>
          <p:cNvPr id="7" name="Content Placeholder 6">
            <a:extLst>
              <a:ext uri="{FF2B5EF4-FFF2-40B4-BE49-F238E27FC236}">
                <a16:creationId xmlns:a16="http://schemas.microsoft.com/office/drawing/2014/main" id="{513675A3-7399-64F5-361E-4472EA2E0D03}"/>
              </a:ext>
            </a:extLst>
          </p:cNvPr>
          <p:cNvPicPr>
            <a:picLocks noGrp="1" noChangeAspect="1"/>
          </p:cNvPicPr>
          <p:nvPr>
            <p:ph idx="1"/>
          </p:nvPr>
        </p:nvPicPr>
        <p:blipFill>
          <a:blip r:embed="rId3"/>
          <a:stretch>
            <a:fillRect/>
          </a:stretch>
        </p:blipFill>
        <p:spPr>
          <a:xfrm>
            <a:off x="2782038" y="1403199"/>
            <a:ext cx="6627924" cy="5015983"/>
          </a:xfrm>
          <a:prstGeom prst="rect">
            <a:avLst/>
          </a:prstGeom>
        </p:spPr>
      </p:pic>
    </p:spTree>
    <p:extLst>
      <p:ext uri="{BB962C8B-B14F-4D97-AF65-F5344CB8AC3E}">
        <p14:creationId xmlns:p14="http://schemas.microsoft.com/office/powerpoint/2010/main" val="176599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14</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5643075" y="1242632"/>
            <a:ext cx="2167847" cy="369332"/>
          </a:xfrm>
          <a:prstGeom prst="rect">
            <a:avLst/>
          </a:prstGeom>
          <a:noFill/>
        </p:spPr>
        <p:txBody>
          <a:bodyPr wrap="square" rtlCol="0">
            <a:spAutoFit/>
          </a:bodyPr>
          <a:lstStyle/>
          <a:p>
            <a:r>
              <a:rPr lang="en-US" dirty="0">
                <a:solidFill>
                  <a:srgbClr val="FF0000"/>
                </a:solidFill>
              </a:rPr>
              <a:t>MgO</a:t>
            </a:r>
          </a:p>
        </p:txBody>
      </p:sp>
      <p:sp>
        <p:nvSpPr>
          <p:cNvPr id="6" name="TextBox 5">
            <a:extLst>
              <a:ext uri="{FF2B5EF4-FFF2-40B4-BE49-F238E27FC236}">
                <a16:creationId xmlns:a16="http://schemas.microsoft.com/office/drawing/2014/main" id="{37A13A42-4077-A63A-FAD5-28E7DE0E321A}"/>
              </a:ext>
            </a:extLst>
          </p:cNvPr>
          <p:cNvSpPr txBox="1"/>
          <p:nvPr/>
        </p:nvSpPr>
        <p:spPr>
          <a:xfrm>
            <a:off x="6254883" y="1242632"/>
            <a:ext cx="2167847" cy="369332"/>
          </a:xfrm>
          <a:prstGeom prst="rect">
            <a:avLst/>
          </a:prstGeom>
          <a:noFill/>
        </p:spPr>
        <p:txBody>
          <a:bodyPr wrap="square" rtlCol="0">
            <a:spAutoFit/>
          </a:bodyPr>
          <a:lstStyle/>
          <a:p>
            <a:r>
              <a:rPr lang="en-US" dirty="0" err="1">
                <a:solidFill>
                  <a:srgbClr val="0070C0"/>
                </a:solidFill>
              </a:rPr>
              <a:t>Fo</a:t>
            </a:r>
            <a:r>
              <a:rPr lang="en-US" dirty="0">
                <a:solidFill>
                  <a:srgbClr val="0070C0"/>
                </a:solidFill>
              </a:rPr>
              <a:t> melt</a:t>
            </a:r>
          </a:p>
        </p:txBody>
      </p:sp>
    </p:spTree>
    <p:extLst>
      <p:ext uri="{BB962C8B-B14F-4D97-AF65-F5344CB8AC3E}">
        <p14:creationId xmlns:p14="http://schemas.microsoft.com/office/powerpoint/2010/main" val="65329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764" y="-6661"/>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21" name="Group 20">
            <a:extLst>
              <a:ext uri="{FF2B5EF4-FFF2-40B4-BE49-F238E27FC236}">
                <a16:creationId xmlns:a16="http://schemas.microsoft.com/office/drawing/2014/main" id="{7F3C8F8A-FDCF-4C55-0329-008C07DC0769}"/>
              </a:ext>
            </a:extLst>
          </p:cNvPr>
          <p:cNvGrpSpPr/>
          <p:nvPr/>
        </p:nvGrpSpPr>
        <p:grpSpPr>
          <a:xfrm>
            <a:off x="6236414" y="1693889"/>
            <a:ext cx="5645633" cy="5164111"/>
            <a:chOff x="345359" y="1572168"/>
            <a:chExt cx="5645633" cy="5164111"/>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45359" y="1572168"/>
              <a:ext cx="5645633" cy="4704933"/>
            </a:xfrm>
            <a:prstGeom prst="rect">
              <a:avLst/>
            </a:prstGeom>
          </p:spPr>
        </p:pic>
        <p:sp>
          <p:nvSpPr>
            <p:cNvPr id="7" name="TextBox 6">
              <a:extLst>
                <a:ext uri="{FF2B5EF4-FFF2-40B4-BE49-F238E27FC236}">
                  <a16:creationId xmlns:a16="http://schemas.microsoft.com/office/drawing/2014/main" id="{7B3B6CFA-1D93-3EEA-4D48-8C5FFF5E8338}"/>
                </a:ext>
              </a:extLst>
            </p:cNvPr>
            <p:cNvSpPr txBox="1"/>
            <p:nvPr/>
          </p:nvSpPr>
          <p:spPr>
            <a:xfrm>
              <a:off x="2400918" y="6366947"/>
              <a:ext cx="1534510" cy="369332"/>
            </a:xfrm>
            <a:prstGeom prst="rect">
              <a:avLst/>
            </a:prstGeom>
            <a:noFill/>
          </p:spPr>
          <p:txBody>
            <a:bodyPr wrap="square" rtlCol="0">
              <a:spAutoFit/>
            </a:bodyPr>
            <a:lstStyle/>
            <a:p>
              <a:pPr algn="ctr"/>
              <a:r>
                <a:rPr lang="en-US" dirty="0"/>
                <a:t>260 GPa</a:t>
              </a:r>
            </a:p>
          </p:txBody>
        </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D820BD9-0311-D432-E57C-0B3BAD0DFB0C}"/>
              </a:ext>
            </a:extLst>
          </p:cNvPr>
          <p:cNvGrpSpPr/>
          <p:nvPr/>
        </p:nvGrpSpPr>
        <p:grpSpPr>
          <a:xfrm>
            <a:off x="336457" y="1693889"/>
            <a:ext cx="5645634" cy="5179951"/>
            <a:chOff x="6201007" y="1566041"/>
            <a:chExt cx="5645634" cy="5179951"/>
          </a:xfrm>
        </p:grpSpPr>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6201007" y="1566041"/>
              <a:ext cx="5645634" cy="4711060"/>
            </a:xfrm>
            <a:prstGeom prst="rect">
              <a:avLst/>
            </a:prstGeom>
          </p:spPr>
        </p:pic>
        <p:sp>
          <p:nvSpPr>
            <p:cNvPr id="8" name="TextBox 7">
              <a:extLst>
                <a:ext uri="{FF2B5EF4-FFF2-40B4-BE49-F238E27FC236}">
                  <a16:creationId xmlns:a16="http://schemas.microsoft.com/office/drawing/2014/main" id="{BC52F949-6A87-B901-6BB8-227AB25AEA2A}"/>
                </a:ext>
              </a:extLst>
            </p:cNvPr>
            <p:cNvSpPr txBox="1"/>
            <p:nvPr/>
          </p:nvSpPr>
          <p:spPr>
            <a:xfrm>
              <a:off x="8256569" y="6376660"/>
              <a:ext cx="1534510" cy="369332"/>
            </a:xfrm>
            <a:prstGeom prst="rect">
              <a:avLst/>
            </a:prstGeom>
            <a:noFill/>
          </p:spPr>
          <p:txBody>
            <a:bodyPr wrap="square" rtlCol="0">
              <a:spAutoFit/>
            </a:bodyPr>
            <a:lstStyle/>
            <a:p>
              <a:pPr algn="ctr"/>
              <a:r>
                <a:rPr lang="en-US" dirty="0"/>
                <a:t>150 GPa</a:t>
              </a:r>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15</a:t>
            </a:fld>
            <a:endParaRPr lang="en-US"/>
          </a:p>
        </p:txBody>
      </p:sp>
      <p:sp>
        <p:nvSpPr>
          <p:cNvPr id="6" name="TextBox 5">
            <a:extLst>
              <a:ext uri="{FF2B5EF4-FFF2-40B4-BE49-F238E27FC236}">
                <a16:creationId xmlns:a16="http://schemas.microsoft.com/office/drawing/2014/main" id="{39D2598C-30EA-C1CA-747E-E0BFE052FBCA}"/>
              </a:ext>
            </a:extLst>
          </p:cNvPr>
          <p:cNvSpPr txBox="1"/>
          <p:nvPr/>
        </p:nvSpPr>
        <p:spPr>
          <a:xfrm rot="16200000">
            <a:off x="8591276" y="1141821"/>
            <a:ext cx="662635" cy="369332"/>
          </a:xfrm>
          <a:prstGeom prst="rect">
            <a:avLst/>
          </a:prstGeom>
          <a:solidFill>
            <a:schemeClr val="bg1"/>
          </a:solidFill>
        </p:spPr>
        <p:txBody>
          <a:bodyPr wrap="square" rtlCol="0">
            <a:spAutoFit/>
          </a:bodyPr>
          <a:lstStyle/>
          <a:p>
            <a:r>
              <a:rPr lang="en-US" dirty="0">
                <a:solidFill>
                  <a:srgbClr val="FF0000"/>
                </a:solidFill>
              </a:rPr>
              <a:t>MgO</a:t>
            </a:r>
          </a:p>
        </p:txBody>
      </p:sp>
      <p:sp>
        <p:nvSpPr>
          <p:cNvPr id="9" name="TextBox 8">
            <a:extLst>
              <a:ext uri="{FF2B5EF4-FFF2-40B4-BE49-F238E27FC236}">
                <a16:creationId xmlns:a16="http://schemas.microsoft.com/office/drawing/2014/main" id="{B6512F0F-E7E9-A261-DD7C-DE56930CCBC1}"/>
              </a:ext>
            </a:extLst>
          </p:cNvPr>
          <p:cNvSpPr txBox="1"/>
          <p:nvPr/>
        </p:nvSpPr>
        <p:spPr>
          <a:xfrm rot="16200000">
            <a:off x="3053138" y="1075312"/>
            <a:ext cx="806619" cy="646331"/>
          </a:xfrm>
          <a:prstGeom prst="rect">
            <a:avLst/>
          </a:prstGeom>
          <a:solidFill>
            <a:schemeClr val="bg1"/>
          </a:solidFill>
        </p:spPr>
        <p:txBody>
          <a:bodyPr wrap="square" rtlCol="0">
            <a:spAutoFit/>
          </a:bodyPr>
          <a:lstStyle/>
          <a:p>
            <a:r>
              <a:rPr lang="en-US" dirty="0">
                <a:solidFill>
                  <a:schemeClr val="accent2"/>
                </a:solidFill>
              </a:rPr>
              <a:t>Strong </a:t>
            </a:r>
            <a:r>
              <a:rPr lang="en-US" dirty="0" err="1">
                <a:solidFill>
                  <a:schemeClr val="accent2"/>
                </a:solidFill>
              </a:rPr>
              <a:t>Fo</a:t>
            </a:r>
            <a:endParaRPr lang="en-US" dirty="0">
              <a:solidFill>
                <a:schemeClr val="accent2"/>
              </a:solidFill>
            </a:endParaRPr>
          </a:p>
        </p:txBody>
      </p:sp>
      <p:sp>
        <p:nvSpPr>
          <p:cNvPr id="18" name="TextBox 17">
            <a:extLst>
              <a:ext uri="{FF2B5EF4-FFF2-40B4-BE49-F238E27FC236}">
                <a16:creationId xmlns:a16="http://schemas.microsoft.com/office/drawing/2014/main" id="{7E04C59D-4117-1173-265E-21F4E68F3926}"/>
              </a:ext>
            </a:extLst>
          </p:cNvPr>
          <p:cNvSpPr txBox="1"/>
          <p:nvPr/>
        </p:nvSpPr>
        <p:spPr>
          <a:xfrm rot="16200000">
            <a:off x="3797229" y="1638642"/>
            <a:ext cx="1112050" cy="369332"/>
          </a:xfrm>
          <a:prstGeom prst="rect">
            <a:avLst/>
          </a:prstGeom>
          <a:solidFill>
            <a:schemeClr val="bg1"/>
          </a:solidFill>
        </p:spPr>
        <p:txBody>
          <a:bodyPr wrap="square" rtlCol="0">
            <a:spAutoFit/>
          </a:bodyPr>
          <a:lstStyle/>
          <a:p>
            <a:r>
              <a:rPr lang="en-US" dirty="0">
                <a:solidFill>
                  <a:srgbClr val="00B0F0"/>
                </a:solidFill>
              </a:rPr>
              <a:t>Fainter </a:t>
            </a:r>
            <a:r>
              <a:rPr lang="en-US" dirty="0" err="1">
                <a:solidFill>
                  <a:srgbClr val="00B0F0"/>
                </a:solidFill>
              </a:rPr>
              <a:t>Fo</a:t>
            </a:r>
            <a:endParaRPr lang="en-US" dirty="0">
              <a:solidFill>
                <a:srgbClr val="00B0F0"/>
              </a:solidFill>
            </a:endParaRPr>
          </a:p>
        </p:txBody>
      </p:sp>
      <p:sp>
        <p:nvSpPr>
          <p:cNvPr id="22" name="TextBox 21">
            <a:extLst>
              <a:ext uri="{FF2B5EF4-FFF2-40B4-BE49-F238E27FC236}">
                <a16:creationId xmlns:a16="http://schemas.microsoft.com/office/drawing/2014/main" id="{FEC5F3EB-7A2A-D443-ECD4-9C45ACC18AD9}"/>
              </a:ext>
            </a:extLst>
          </p:cNvPr>
          <p:cNvSpPr txBox="1"/>
          <p:nvPr/>
        </p:nvSpPr>
        <p:spPr>
          <a:xfrm rot="16200000">
            <a:off x="8555147" y="1052954"/>
            <a:ext cx="1560910" cy="369332"/>
          </a:xfrm>
          <a:prstGeom prst="rect">
            <a:avLst/>
          </a:prstGeom>
          <a:solidFill>
            <a:schemeClr val="bg1"/>
          </a:solidFill>
        </p:spPr>
        <p:txBody>
          <a:bodyPr wrap="square" rtlCol="0">
            <a:spAutoFit/>
          </a:bodyPr>
          <a:lstStyle/>
          <a:p>
            <a:r>
              <a:rPr lang="en-US" dirty="0">
                <a:solidFill>
                  <a:schemeClr val="accent2"/>
                </a:solidFill>
              </a:rPr>
              <a:t>Strong </a:t>
            </a:r>
            <a:r>
              <a:rPr lang="en-US" dirty="0" err="1">
                <a:solidFill>
                  <a:schemeClr val="accent2"/>
                </a:solidFill>
              </a:rPr>
              <a:t>Fo</a:t>
            </a:r>
            <a:r>
              <a:rPr lang="en-US" dirty="0">
                <a:solidFill>
                  <a:schemeClr val="accent2"/>
                </a:solidFill>
              </a:rPr>
              <a:t> melt</a:t>
            </a:r>
          </a:p>
        </p:txBody>
      </p:sp>
      <p:sp>
        <p:nvSpPr>
          <p:cNvPr id="23" name="TextBox 22">
            <a:extLst>
              <a:ext uri="{FF2B5EF4-FFF2-40B4-BE49-F238E27FC236}">
                <a16:creationId xmlns:a16="http://schemas.microsoft.com/office/drawing/2014/main" id="{3545AEE0-4B8D-B5F5-6846-DBDBF874FB58}"/>
              </a:ext>
            </a:extLst>
          </p:cNvPr>
          <p:cNvSpPr txBox="1"/>
          <p:nvPr/>
        </p:nvSpPr>
        <p:spPr>
          <a:xfrm rot="16200000">
            <a:off x="9351654" y="1538907"/>
            <a:ext cx="1597352" cy="369332"/>
          </a:xfrm>
          <a:prstGeom prst="rect">
            <a:avLst/>
          </a:prstGeom>
          <a:solidFill>
            <a:schemeClr val="bg1"/>
          </a:solidFill>
        </p:spPr>
        <p:txBody>
          <a:bodyPr wrap="square" rtlCol="0">
            <a:spAutoFit/>
          </a:bodyPr>
          <a:lstStyle/>
          <a:p>
            <a:r>
              <a:rPr lang="en-US" dirty="0">
                <a:solidFill>
                  <a:srgbClr val="00B0F0"/>
                </a:solidFill>
              </a:rPr>
              <a:t>Fainter </a:t>
            </a:r>
            <a:r>
              <a:rPr lang="en-US" dirty="0" err="1">
                <a:solidFill>
                  <a:srgbClr val="00B0F0"/>
                </a:solidFill>
              </a:rPr>
              <a:t>Fo</a:t>
            </a:r>
            <a:r>
              <a:rPr lang="en-US" dirty="0">
                <a:solidFill>
                  <a:srgbClr val="00B0F0"/>
                </a:solidFill>
              </a:rPr>
              <a:t> melt</a:t>
            </a:r>
          </a:p>
        </p:txBody>
      </p:sp>
    </p:spTree>
    <p:extLst>
      <p:ext uri="{BB962C8B-B14F-4D97-AF65-F5344CB8AC3E}">
        <p14:creationId xmlns:p14="http://schemas.microsoft.com/office/powerpoint/2010/main" val="2809428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a:xfrm>
            <a:off x="838200" y="1825625"/>
            <a:ext cx="10094843" cy="4351338"/>
          </a:xfrm>
        </p:spPr>
        <p:txBody>
          <a:bodyPr/>
          <a:lstStyle/>
          <a:p>
            <a:r>
              <a:rPr lang="en-US" dirty="0"/>
              <a:t>Hypothesis: incongruent melting is occurring at 150 or 206 GPa</a:t>
            </a:r>
          </a:p>
          <a:p>
            <a:r>
              <a:rPr lang="en-US" dirty="0"/>
              <a:t>The experiment conducted at </a:t>
            </a:r>
            <a:r>
              <a:rPr lang="en-US" b="1" dirty="0"/>
              <a:t>206 GPa shows signs of incongruent melting</a:t>
            </a:r>
            <a:r>
              <a:rPr lang="en-US" dirty="0"/>
              <a:t> because of evidence implying the presence of crystal MgO and liquid forsterite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16</a:t>
            </a:fld>
            <a:endParaRPr lang="en-US"/>
          </a:p>
        </p:txBody>
      </p:sp>
      <p:pic>
        <p:nvPicPr>
          <p:cNvPr id="5" name="Picture 4">
            <a:extLst>
              <a:ext uri="{FF2B5EF4-FFF2-40B4-BE49-F238E27FC236}">
                <a16:creationId xmlns:a16="http://schemas.microsoft.com/office/drawing/2014/main" id="{05537105-F550-4CFB-832F-6992E9D8103E}"/>
              </a:ext>
            </a:extLst>
          </p:cNvPr>
          <p:cNvPicPr>
            <a:picLocks noChangeAspect="1"/>
          </p:cNvPicPr>
          <p:nvPr/>
        </p:nvPicPr>
        <p:blipFill>
          <a:blip r:embed="rId3"/>
          <a:stretch>
            <a:fillRect/>
          </a:stretch>
        </p:blipFill>
        <p:spPr>
          <a:xfrm>
            <a:off x="3856383" y="3539367"/>
            <a:ext cx="7772400" cy="3141888"/>
          </a:xfrm>
          <a:prstGeom prst="rect">
            <a:avLst/>
          </a:prstGeom>
        </p:spPr>
      </p:pic>
      <p:sp>
        <p:nvSpPr>
          <p:cNvPr id="6" name="Content Placeholder 2">
            <a:extLst>
              <a:ext uri="{FF2B5EF4-FFF2-40B4-BE49-F238E27FC236}">
                <a16:creationId xmlns:a16="http://schemas.microsoft.com/office/drawing/2014/main" id="{B1325253-4EC4-66F8-FA36-EF93E38D5CD2}"/>
              </a:ext>
            </a:extLst>
          </p:cNvPr>
          <p:cNvSpPr txBox="1">
            <a:spLocks/>
          </p:cNvSpPr>
          <p:nvPr/>
        </p:nvSpPr>
        <p:spPr>
          <a:xfrm>
            <a:off x="838200" y="3674304"/>
            <a:ext cx="30181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XRD results agree with Newman</a:t>
            </a:r>
          </a:p>
        </p:txBody>
      </p:sp>
    </p:spTree>
    <p:extLst>
      <p:ext uri="{BB962C8B-B14F-4D97-AF65-F5344CB8AC3E}">
        <p14:creationId xmlns:p14="http://schemas.microsoft.com/office/powerpoint/2010/main" val="2134377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a:p>
            <a:endParaRPr lang="en-US" dirty="0"/>
          </a:p>
          <a:p>
            <a:r>
              <a:rPr lang="en-US" dirty="0"/>
              <a:t>Redo the alignment, measure the diffraction lines in sample view not </a:t>
            </a:r>
            <a:r>
              <a:rPr lang="en-US" dirty="0" err="1"/>
              <a:t>pinwarp</a:t>
            </a:r>
            <a:r>
              <a:rPr lang="en-US" dirty="0"/>
              <a:t> view</a:t>
            </a:r>
          </a:p>
          <a:p>
            <a:r>
              <a:rPr lang="en-US" dirty="0"/>
              <a:t>Add uncertainty</a:t>
            </a:r>
          </a:p>
          <a:p>
            <a:r>
              <a:rPr lang="en-US" dirty="0"/>
              <a:t>Look for more accurate </a:t>
            </a:r>
            <a:r>
              <a:rPr lang="en-US" dirty="0" err="1"/>
              <a:t>hugoniots</a:t>
            </a:r>
            <a:r>
              <a:rPr lang="en-US" dirty="0"/>
              <a:t> or </a:t>
            </a:r>
            <a:r>
              <a:rPr lang="en-US" dirty="0" err="1"/>
              <a:t>hugoniots</a:t>
            </a:r>
            <a:r>
              <a:rPr lang="en-US" dirty="0"/>
              <a:t> with uncertainty</a:t>
            </a:r>
          </a:p>
          <a:p>
            <a:endParaRPr lang="en-US" dirty="0"/>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9439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625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GPa.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GPa.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GPa.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Times New Roman" panose="02020603050405020304" pitchFamily="18" charset="0"/>
                <a:cs typeface="Times New Roman" panose="02020603050405020304" pitchFamily="18" charset="0"/>
              </a:rPr>
              <a:t>Wicks, J. K., Smith, R. F., </a:t>
            </a:r>
            <a:r>
              <a:rPr lang="en-US" b="0" i="0" dirty="0" err="1">
                <a:solidFill>
                  <a:srgbClr val="212121"/>
                </a:solidFill>
                <a:effectLst/>
                <a:latin typeface="Times New Roman" panose="02020603050405020304" pitchFamily="18" charset="0"/>
                <a:cs typeface="Times New Roman" panose="02020603050405020304" pitchFamily="18" charset="0"/>
              </a:rPr>
              <a:t>Fratanduono</a:t>
            </a:r>
            <a:r>
              <a:rPr lang="en-US" b="0" i="0" dirty="0">
                <a:solidFill>
                  <a:srgbClr val="212121"/>
                </a:solidFill>
                <a:effectLst/>
                <a:latin typeface="Times New Roman" panose="02020603050405020304" pitchFamily="18" charset="0"/>
                <a:cs typeface="Times New Roman" panose="02020603050405020304" pitchFamily="18" charset="0"/>
              </a:rPr>
              <a:t>, D. E., </a:t>
            </a:r>
            <a:r>
              <a:rPr lang="en-US" b="0" i="0" dirty="0" err="1">
                <a:solidFill>
                  <a:srgbClr val="212121"/>
                </a:solidFill>
                <a:effectLst/>
                <a:latin typeface="Times New Roman" panose="02020603050405020304" pitchFamily="18" charset="0"/>
                <a:cs typeface="Times New Roman" panose="02020603050405020304" pitchFamily="18" charset="0"/>
              </a:rPr>
              <a:t>Coppari</a:t>
            </a:r>
            <a:r>
              <a:rPr lang="en-US" b="0" i="0" dirty="0">
                <a:solidFill>
                  <a:srgbClr val="212121"/>
                </a:solidFill>
                <a:effectLst/>
                <a:latin typeface="Times New Roman" panose="02020603050405020304" pitchFamily="18" charset="0"/>
                <a:cs typeface="Times New Roman" panose="02020603050405020304" pitchFamily="18" charset="0"/>
              </a:rPr>
              <a:t>, F., Kraus, R. G., Newman, M. G., </a:t>
            </a:r>
            <a:r>
              <a:rPr lang="en-US" b="0" i="0" dirty="0" err="1">
                <a:solidFill>
                  <a:srgbClr val="212121"/>
                </a:solidFill>
                <a:effectLst/>
                <a:latin typeface="Times New Roman" panose="02020603050405020304" pitchFamily="18" charset="0"/>
                <a:cs typeface="Times New Roman" panose="02020603050405020304" pitchFamily="18" charset="0"/>
              </a:rPr>
              <a:t>Rygg</a:t>
            </a:r>
            <a:r>
              <a:rPr lang="en-US" b="0" i="0" dirty="0">
                <a:solidFill>
                  <a:srgbClr val="212121"/>
                </a:solidFill>
                <a:effectLst/>
                <a:latin typeface="Times New Roman" panose="02020603050405020304" pitchFamily="18" charset="0"/>
                <a:cs typeface="Times New Roman" panose="02020603050405020304" pitchFamily="18" charset="0"/>
              </a:rPr>
              <a:t>, J. R., Eggert, J. H., &amp; Duffy, T. S. (2018). Crystal structure and equation of state of Fe-Si alloys at super-Earth core conditions. </a:t>
            </a:r>
            <a:r>
              <a:rPr lang="en-US" b="0" i="1" dirty="0">
                <a:solidFill>
                  <a:srgbClr val="212121"/>
                </a:solidFill>
                <a:effectLst/>
                <a:latin typeface="Times New Roman" panose="02020603050405020304" pitchFamily="18" charset="0"/>
                <a:cs typeface="Times New Roman" panose="02020603050405020304" pitchFamily="18" charset="0"/>
              </a:rPr>
              <a:t>Science advances</a:t>
            </a:r>
            <a:r>
              <a:rPr lang="en-US" b="0" i="0" dirty="0">
                <a:solidFill>
                  <a:srgbClr val="212121"/>
                </a:solidFill>
                <a:effectLst/>
                <a:latin typeface="Times New Roman" panose="02020603050405020304" pitchFamily="18" charset="0"/>
                <a:cs typeface="Times New Roman" panose="02020603050405020304" pitchFamily="18" charset="0"/>
              </a:rPr>
              <a:t>, </a:t>
            </a:r>
            <a:r>
              <a:rPr lang="en-US" b="0" i="1" dirty="0">
                <a:solidFill>
                  <a:srgbClr val="212121"/>
                </a:solidFill>
                <a:effectLst/>
                <a:latin typeface="Times New Roman" panose="02020603050405020304" pitchFamily="18" charset="0"/>
                <a:cs typeface="Times New Roman" panose="02020603050405020304" pitchFamily="18" charset="0"/>
              </a:rPr>
              <a:t>4</a:t>
            </a:r>
            <a:r>
              <a:rPr lang="en-US" b="0" i="0" dirty="0">
                <a:solidFill>
                  <a:srgbClr val="212121"/>
                </a:solidFill>
                <a:effectLst/>
                <a:latin typeface="Times New Roman" panose="02020603050405020304" pitchFamily="18" charset="0"/>
                <a:cs typeface="Times New Roman" panose="02020603050405020304" pitchFamily="18" charset="0"/>
              </a:rPr>
              <a:t>(4), eaao5864. https://</a:t>
            </a:r>
            <a:r>
              <a:rPr lang="en-US" b="0" i="0" dirty="0" err="1">
                <a:solidFill>
                  <a:srgbClr val="212121"/>
                </a:solidFill>
                <a:effectLst/>
                <a:latin typeface="Times New Roman" panose="02020603050405020304" pitchFamily="18" charset="0"/>
                <a:cs typeface="Times New Roman" panose="02020603050405020304" pitchFamily="18" charset="0"/>
              </a:rPr>
              <a:t>doi.org</a:t>
            </a:r>
            <a:r>
              <a:rPr lang="en-US" b="0" i="0" dirty="0">
                <a:solidFill>
                  <a:srgbClr val="212121"/>
                </a:solidFill>
                <a:effectLst/>
                <a:latin typeface="Times New Roman" panose="02020603050405020304" pitchFamily="18" charset="0"/>
                <a:cs typeface="Times New Roman" panose="02020603050405020304" pitchFamily="18" charset="0"/>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18</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5111839" cy="4351338"/>
              </a:xfrm>
            </p:spPr>
            <p:txBody>
              <a:bodyPr>
                <a:normAutofit fontScale="92500" lnSpcReduction="10000"/>
              </a:bodyPr>
              <a:lstStyle/>
              <a:p>
                <a:r>
                  <a:rPr lang="en-US" dirty="0"/>
                  <a:t>Forsterite is theorized to undergo a process called incongruent melting</a:t>
                </a:r>
              </a:p>
              <a:p>
                <a:r>
                  <a:rPr lang="en-US" dirty="0"/>
                  <a:t>Incongruent melting is when a substance melts into a chemically different liquid and solid</a:t>
                </a:r>
              </a:p>
              <a:p>
                <a:r>
                  <a:rPr lang="en-US" dirty="0"/>
                  <a:t>This phenomenon has only been seen once before in laser shock compression experiments on Kapton (</a:t>
                </a:r>
                <a:r>
                  <a:rPr lang="en-US" dirty="0" err="1"/>
                  <a:t>Katagiri</a:t>
                </a:r>
                <a:r>
                  <a:rPr lang="en-US" dirty="0"/>
                  <a:t>, 2022)</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5111839" cy="4351338"/>
              </a:xfrm>
              <a:blipFill>
                <a:blip r:embed="rId3"/>
                <a:stretch>
                  <a:fillRect l="-1985" t="-2616" b="-17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grpSp>
        <p:nvGrpSpPr>
          <p:cNvPr id="8" name="Group 7">
            <a:extLst>
              <a:ext uri="{FF2B5EF4-FFF2-40B4-BE49-F238E27FC236}">
                <a16:creationId xmlns:a16="http://schemas.microsoft.com/office/drawing/2014/main" id="{66FD8325-D236-A443-9E29-C464ABD65623}"/>
              </a:ext>
            </a:extLst>
          </p:cNvPr>
          <p:cNvGrpSpPr/>
          <p:nvPr/>
        </p:nvGrpSpPr>
        <p:grpSpPr>
          <a:xfrm>
            <a:off x="6096000" y="1825625"/>
            <a:ext cx="5899306" cy="4029250"/>
            <a:chOff x="6096000" y="1825625"/>
            <a:chExt cx="5899306" cy="4029250"/>
          </a:xfrm>
        </p:grpSpPr>
        <p:pic>
          <p:nvPicPr>
            <p:cNvPr id="1026" name="Picture 2">
              <a:extLst>
                <a:ext uri="{FF2B5EF4-FFF2-40B4-BE49-F238E27FC236}">
                  <a16:creationId xmlns:a16="http://schemas.microsoft.com/office/drawing/2014/main" id="{C15FE939-CAB7-9B4A-ACEE-ED749FC0F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899306" cy="4029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ABEE4A-4C76-BA48-A11D-C7F6EC02D2D3}"/>
                </a:ext>
              </a:extLst>
            </p:cNvPr>
            <p:cNvSpPr/>
            <p:nvPr/>
          </p:nvSpPr>
          <p:spPr>
            <a:xfrm>
              <a:off x="10052050" y="4978400"/>
              <a:ext cx="1479550" cy="31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F6CA48-4C47-8E49-9B38-3731ABE676F6}"/>
                </a:ext>
              </a:extLst>
            </p:cNvPr>
            <p:cNvSpPr/>
            <p:nvPr/>
          </p:nvSpPr>
          <p:spPr>
            <a:xfrm>
              <a:off x="11601450" y="5133975"/>
              <a:ext cx="387350" cy="250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6477000" cy="5317090"/>
          </a:xfrm>
        </p:spPr>
        <p:txBody>
          <a:bodyPr>
            <a:normAutofit lnSpcReduction="10000"/>
          </a:bodyPr>
          <a:lstStyle/>
          <a:p>
            <a:r>
              <a:rPr lang="en-US" dirty="0"/>
              <a:t>Evidence supporting incongruent melting has been found in only two studies, but when it occurs is currently inconclusive</a:t>
            </a:r>
          </a:p>
          <a:p>
            <a:r>
              <a:rPr lang="en-US" dirty="0"/>
              <a:t>Sekine et al. (2016) – measured density without XRD, found slope changes at </a:t>
            </a:r>
            <a:r>
              <a:rPr lang="en-US" b="1" dirty="0"/>
              <a:t>271 to 285 GPa</a:t>
            </a:r>
            <a:r>
              <a:rPr lang="en-US" dirty="0"/>
              <a:t> that may be incongruent melting</a:t>
            </a:r>
            <a:endParaRPr lang="en-US" b="1" dirty="0"/>
          </a:p>
          <a:p>
            <a:r>
              <a:rPr lang="en-US" dirty="0"/>
              <a:t>Root (2018) – attempted to replicate Sekine et al, found forsterite completely melted after 200 GPa</a:t>
            </a:r>
          </a:p>
          <a:p>
            <a:r>
              <a:rPr lang="en-US" dirty="0"/>
              <a:t>Newman, PhD thesis (2018) – used XRD and found incongruent melting at </a:t>
            </a:r>
            <a:r>
              <a:rPr lang="en-US" b="1" dirty="0"/>
              <a:t>150 to 195 GPa</a:t>
            </a:r>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7501378" y="3413706"/>
            <a:ext cx="4187096" cy="3101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8760447" y="3018383"/>
            <a:ext cx="1668955" cy="369332"/>
          </a:xfrm>
          <a:prstGeom prst="rect">
            <a:avLst/>
          </a:prstGeom>
          <a:noFill/>
        </p:spPr>
        <p:txBody>
          <a:bodyPr wrap="square" rtlCol="0">
            <a:spAutoFit/>
          </a:bodyPr>
          <a:lstStyle/>
          <a:p>
            <a:pPr algn="ctr"/>
            <a:r>
              <a:rPr lang="en-US" dirty="0" err="1"/>
              <a:t>Sekine</a:t>
            </a:r>
            <a:r>
              <a:rPr lang="en-US" dirty="0"/>
              <a:t> (2016)</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7689365" y="343227"/>
            <a:ext cx="3811122" cy="26751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DF2420-151C-1046-8871-40F07FA9B4AE}"/>
              </a:ext>
            </a:extLst>
          </p:cNvPr>
          <p:cNvSpPr txBox="1"/>
          <p:nvPr/>
        </p:nvSpPr>
        <p:spPr>
          <a:xfrm>
            <a:off x="8907454" y="6487735"/>
            <a:ext cx="1374939" cy="369332"/>
          </a:xfrm>
          <a:prstGeom prst="rect">
            <a:avLst/>
          </a:prstGeom>
          <a:noFill/>
        </p:spPr>
        <p:txBody>
          <a:bodyPr wrap="square" rtlCol="0">
            <a:spAutoFit/>
          </a:bodyPr>
          <a:lstStyle/>
          <a:p>
            <a:pPr algn="ctr"/>
            <a:r>
              <a:rPr lang="en-US" dirty="0"/>
              <a:t>Root (2018)</a:t>
            </a:r>
          </a:p>
        </p:txBody>
      </p:sp>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382258"/>
            <a:ext cx="10515600" cy="1325563"/>
          </a:xfrm>
        </p:spPr>
        <p:txBody>
          <a:bodyPr/>
          <a:lstStyle/>
          <a:p>
            <a:r>
              <a:rPr lang="en-US" dirty="0"/>
              <a:t>XRD pattern from Newman, PhD thesis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75326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GPa</a:t>
              </a:r>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GPa</a:t>
              </a:r>
            </a:p>
          </p:txBody>
        </p:sp>
      </p:grpSp>
      <p:sp>
        <p:nvSpPr>
          <p:cNvPr id="9" name="TextBox 8">
            <a:extLst>
              <a:ext uri="{FF2B5EF4-FFF2-40B4-BE49-F238E27FC236}">
                <a16:creationId xmlns:a16="http://schemas.microsoft.com/office/drawing/2014/main" id="{4E42CF57-8203-E942-B440-33F5A1392225}"/>
              </a:ext>
            </a:extLst>
          </p:cNvPr>
          <p:cNvSpPr txBox="1"/>
          <p:nvPr/>
        </p:nvSpPr>
        <p:spPr>
          <a:xfrm>
            <a:off x="3192732" y="1361212"/>
            <a:ext cx="654873" cy="369332"/>
          </a:xfrm>
          <a:prstGeom prst="rect">
            <a:avLst/>
          </a:prstGeom>
          <a:noFill/>
        </p:spPr>
        <p:txBody>
          <a:bodyPr wrap="square" rtlCol="0">
            <a:spAutoFit/>
          </a:bodyPr>
          <a:lstStyle/>
          <a:p>
            <a:r>
              <a:rPr lang="en-US" dirty="0">
                <a:solidFill>
                  <a:srgbClr val="FF0000"/>
                </a:solidFill>
              </a:rPr>
              <a:t>MgO</a:t>
            </a:r>
          </a:p>
        </p:txBody>
      </p:sp>
      <p:sp>
        <p:nvSpPr>
          <p:cNvPr id="12" name="TextBox 11">
            <a:extLst>
              <a:ext uri="{FF2B5EF4-FFF2-40B4-BE49-F238E27FC236}">
                <a16:creationId xmlns:a16="http://schemas.microsoft.com/office/drawing/2014/main" id="{8F879B65-6DE6-7140-A532-03B01EE47E66}"/>
              </a:ext>
            </a:extLst>
          </p:cNvPr>
          <p:cNvSpPr txBox="1"/>
          <p:nvPr/>
        </p:nvSpPr>
        <p:spPr>
          <a:xfrm>
            <a:off x="3783508" y="1349850"/>
            <a:ext cx="927865" cy="369332"/>
          </a:xfrm>
          <a:prstGeom prst="rect">
            <a:avLst/>
          </a:prstGeom>
          <a:noFill/>
        </p:spPr>
        <p:txBody>
          <a:bodyPr wrap="square" rtlCol="0">
            <a:spAutoFit/>
          </a:bodyPr>
          <a:lstStyle/>
          <a:p>
            <a:r>
              <a:rPr lang="en-US" dirty="0" err="1">
                <a:solidFill>
                  <a:srgbClr val="0070C0"/>
                </a:solidFill>
              </a:rPr>
              <a:t>Fo</a:t>
            </a:r>
            <a:r>
              <a:rPr lang="en-US" dirty="0">
                <a:solidFill>
                  <a:srgbClr val="0070C0"/>
                </a:solidFill>
              </a:rPr>
              <a:t> melt</a:t>
            </a:r>
          </a:p>
        </p:txBody>
      </p:sp>
      <p:sp>
        <p:nvSpPr>
          <p:cNvPr id="13" name="TextBox 12">
            <a:extLst>
              <a:ext uri="{FF2B5EF4-FFF2-40B4-BE49-F238E27FC236}">
                <a16:creationId xmlns:a16="http://schemas.microsoft.com/office/drawing/2014/main" id="{9AE2A761-6453-164B-9E9E-F8C25D8DF174}"/>
              </a:ext>
            </a:extLst>
          </p:cNvPr>
          <p:cNvSpPr txBox="1"/>
          <p:nvPr/>
        </p:nvSpPr>
        <p:spPr>
          <a:xfrm>
            <a:off x="8887918" y="1338489"/>
            <a:ext cx="927865" cy="369332"/>
          </a:xfrm>
          <a:prstGeom prst="rect">
            <a:avLst/>
          </a:prstGeom>
          <a:noFill/>
        </p:spPr>
        <p:txBody>
          <a:bodyPr wrap="square" rtlCol="0">
            <a:spAutoFit/>
          </a:bodyPr>
          <a:lstStyle/>
          <a:p>
            <a:r>
              <a:rPr lang="en-US" dirty="0" err="1">
                <a:solidFill>
                  <a:srgbClr val="0070C0"/>
                </a:solidFill>
              </a:rPr>
              <a:t>Fo</a:t>
            </a:r>
            <a:r>
              <a:rPr lang="en-US" dirty="0">
                <a:solidFill>
                  <a:srgbClr val="0070C0"/>
                </a:solidFill>
              </a:rPr>
              <a:t> melt</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EF4-3F0C-244D-8EE6-F83A6F581563}"/>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CCF3EABA-18F6-3C40-AC60-EE78C4FE5BE5}"/>
              </a:ext>
            </a:extLst>
          </p:cNvPr>
          <p:cNvSpPr>
            <a:spLocks noGrp="1"/>
          </p:cNvSpPr>
          <p:nvPr>
            <p:ph idx="1"/>
          </p:nvPr>
        </p:nvSpPr>
        <p:spPr/>
        <p:txBody>
          <a:bodyPr/>
          <a:lstStyle/>
          <a:p>
            <a:r>
              <a:rPr lang="en-US" dirty="0"/>
              <a:t>2 XRD experiments (150 and 206 </a:t>
            </a:r>
            <a:r>
              <a:rPr lang="en-US" dirty="0" err="1"/>
              <a:t>GPa</a:t>
            </a:r>
            <a:r>
              <a:rPr lang="en-US" dirty="0"/>
              <a:t>) were conducted</a:t>
            </a:r>
          </a:p>
          <a:p>
            <a:r>
              <a:rPr lang="en-US" dirty="0"/>
              <a:t>Do either reflect incongruent melting?</a:t>
            </a:r>
          </a:p>
          <a:p>
            <a:r>
              <a:rPr lang="en-US" dirty="0"/>
              <a:t>If Newman is correct, there should be incongruent melting at 150 </a:t>
            </a:r>
            <a:r>
              <a:rPr lang="en-US" dirty="0" err="1"/>
              <a:t>GPa</a:t>
            </a:r>
            <a:r>
              <a:rPr lang="en-US" dirty="0"/>
              <a:t> and full melt at 206 </a:t>
            </a:r>
            <a:r>
              <a:rPr lang="en-US" dirty="0" err="1"/>
              <a:t>GPa</a:t>
            </a:r>
            <a:endParaRPr lang="en-US" dirty="0"/>
          </a:p>
          <a:p>
            <a:r>
              <a:rPr lang="en-US" dirty="0"/>
              <a:t>If </a:t>
            </a:r>
            <a:r>
              <a:rPr lang="en-US" dirty="0" err="1"/>
              <a:t>Sekine</a:t>
            </a:r>
            <a:r>
              <a:rPr lang="en-US" dirty="0"/>
              <a:t> is correct, incongruent melting might not occur until 260 </a:t>
            </a:r>
            <a:r>
              <a:rPr lang="en-US" dirty="0" err="1"/>
              <a:t>GPa</a:t>
            </a:r>
            <a:endParaRPr lang="en-US" dirty="0"/>
          </a:p>
        </p:txBody>
      </p:sp>
      <p:sp>
        <p:nvSpPr>
          <p:cNvPr id="4" name="Slide Number Placeholder 3">
            <a:extLst>
              <a:ext uri="{FF2B5EF4-FFF2-40B4-BE49-F238E27FC236}">
                <a16:creationId xmlns:a16="http://schemas.microsoft.com/office/drawing/2014/main" id="{0C336305-A944-3C41-8C31-0FF9DAA6944A}"/>
              </a:ext>
            </a:extLst>
          </p:cNvPr>
          <p:cNvSpPr>
            <a:spLocks noGrp="1"/>
          </p:cNvSpPr>
          <p:nvPr>
            <p:ph type="sldNum" sz="quarter" idx="12"/>
          </p:nvPr>
        </p:nvSpPr>
        <p:spPr/>
        <p:txBody>
          <a:bodyPr/>
          <a:lstStyle/>
          <a:p>
            <a:fld id="{C142787E-B427-E04D-9B8F-8A4F3F40F34F}" type="slidenum">
              <a:rPr lang="en-US" smtClean="0"/>
              <a:t>6</a:t>
            </a:fld>
            <a:endParaRPr lang="en-US"/>
          </a:p>
        </p:txBody>
      </p:sp>
    </p:spTree>
    <p:extLst>
      <p:ext uri="{BB962C8B-B14F-4D97-AF65-F5344CB8AC3E}">
        <p14:creationId xmlns:p14="http://schemas.microsoft.com/office/powerpoint/2010/main" val="394816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a:p>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a:p>
            <a:endParaRPr lang="en-US" dirty="0">
              <a:effectLst/>
            </a:endParaRP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pic>
        <p:nvPicPr>
          <p:cNvPr id="6" name="Picture 5">
            <a:extLst>
              <a:ext uri="{FF2B5EF4-FFF2-40B4-BE49-F238E27FC236}">
                <a16:creationId xmlns:a16="http://schemas.microsoft.com/office/drawing/2014/main" id="{948396EB-C909-8689-2031-9EDB8FD49ACF}"/>
              </a:ext>
            </a:extLst>
          </p:cNvPr>
          <p:cNvPicPr>
            <a:picLocks noChangeAspect="1"/>
          </p:cNvPicPr>
          <p:nvPr/>
        </p:nvPicPr>
        <p:blipFill rotWithShape="1">
          <a:blip r:embed="rId3"/>
          <a:srcRect l="5727"/>
          <a:stretch/>
        </p:blipFill>
        <p:spPr>
          <a:xfrm>
            <a:off x="838200" y="4438348"/>
            <a:ext cx="4119965" cy="2022056"/>
          </a:xfrm>
          <a:prstGeom prst="rect">
            <a:avLst/>
          </a:prstGeom>
        </p:spPr>
      </p:pic>
      <p:pic>
        <p:nvPicPr>
          <p:cNvPr id="7" name="Picture 6">
            <a:extLst>
              <a:ext uri="{FF2B5EF4-FFF2-40B4-BE49-F238E27FC236}">
                <a16:creationId xmlns:a16="http://schemas.microsoft.com/office/drawing/2014/main" id="{53FA5848-858D-00CD-EC4D-1B88F5FBF5CD}"/>
              </a:ext>
            </a:extLst>
          </p:cNvPr>
          <p:cNvPicPr>
            <a:picLocks noChangeAspect="1"/>
          </p:cNvPicPr>
          <p:nvPr/>
        </p:nvPicPr>
        <p:blipFill>
          <a:blip r:embed="rId4"/>
          <a:stretch>
            <a:fillRect/>
          </a:stretch>
        </p:blipFill>
        <p:spPr>
          <a:xfrm>
            <a:off x="5218012" y="4248249"/>
            <a:ext cx="3267065" cy="2402254"/>
          </a:xfrm>
          <a:prstGeom prst="rect">
            <a:avLst/>
          </a:prstGeom>
        </p:spPr>
      </p:pic>
      <p:pic>
        <p:nvPicPr>
          <p:cNvPr id="8" name="Picture 7">
            <a:extLst>
              <a:ext uri="{FF2B5EF4-FFF2-40B4-BE49-F238E27FC236}">
                <a16:creationId xmlns:a16="http://schemas.microsoft.com/office/drawing/2014/main" id="{C03996CB-56A5-8B67-C8E9-017D070A12BF}"/>
              </a:ext>
            </a:extLst>
          </p:cNvPr>
          <p:cNvPicPr>
            <a:picLocks noChangeAspect="1"/>
          </p:cNvPicPr>
          <p:nvPr/>
        </p:nvPicPr>
        <p:blipFill>
          <a:blip r:embed="rId5"/>
          <a:stretch>
            <a:fillRect/>
          </a:stretch>
        </p:blipFill>
        <p:spPr>
          <a:xfrm>
            <a:off x="8744924" y="4419140"/>
            <a:ext cx="2474551" cy="2041264"/>
          </a:xfrm>
          <a:prstGeom prst="rect">
            <a:avLst/>
          </a:prstGeom>
        </p:spPr>
      </p:pic>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2F59-3D7B-6FE8-97A1-7FEF6295ECF3}"/>
              </a:ext>
            </a:extLst>
          </p:cNvPr>
          <p:cNvSpPr>
            <a:spLocks noGrp="1"/>
          </p:cNvSpPr>
          <p:nvPr>
            <p:ph type="title"/>
          </p:nvPr>
        </p:nvSpPr>
        <p:spPr/>
        <p:txBody>
          <a:bodyPr/>
          <a:lstStyle/>
          <a:p>
            <a:r>
              <a:rPr lang="en-US" dirty="0"/>
              <a:t>PXRDIP analysis (</a:t>
            </a:r>
            <a:r>
              <a:rPr lang="en-US" dirty="0" err="1"/>
              <a:t>dewarping</a:t>
            </a:r>
            <a:r>
              <a:rPr lang="en-US" dirty="0"/>
              <a:t>)</a:t>
            </a:r>
          </a:p>
        </p:txBody>
      </p:sp>
      <p:sp>
        <p:nvSpPr>
          <p:cNvPr id="3" name="Content Placeholder 2">
            <a:extLst>
              <a:ext uri="{FF2B5EF4-FFF2-40B4-BE49-F238E27FC236}">
                <a16:creationId xmlns:a16="http://schemas.microsoft.com/office/drawing/2014/main" id="{C6BA3439-AE35-BE04-9AD1-FAF547C5071E}"/>
              </a:ext>
            </a:extLst>
          </p:cNvPr>
          <p:cNvSpPr>
            <a:spLocks noGrp="1"/>
          </p:cNvSpPr>
          <p:nvPr>
            <p:ph idx="1"/>
          </p:nvPr>
        </p:nvSpPr>
        <p:spPr/>
        <p:txBody>
          <a:bodyPr/>
          <a:lstStyle/>
          <a:p>
            <a:r>
              <a:rPr lang="en-US" dirty="0"/>
              <a:t>Must convert raw data (left) to warped polar data (right)</a:t>
            </a:r>
          </a:p>
          <a:p>
            <a:r>
              <a:rPr lang="en-US" dirty="0"/>
              <a:t>Use the Ta diffraction lines to calibrate the data (flags)</a:t>
            </a:r>
          </a:p>
        </p:txBody>
      </p:sp>
      <p:sp>
        <p:nvSpPr>
          <p:cNvPr id="4" name="Slide Number Placeholder 3">
            <a:extLst>
              <a:ext uri="{FF2B5EF4-FFF2-40B4-BE49-F238E27FC236}">
                <a16:creationId xmlns:a16="http://schemas.microsoft.com/office/drawing/2014/main" id="{FEE64D39-C9DA-9EB6-25AC-75835E4634C3}"/>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5" name="Picture 4">
            <a:extLst>
              <a:ext uri="{FF2B5EF4-FFF2-40B4-BE49-F238E27FC236}">
                <a16:creationId xmlns:a16="http://schemas.microsoft.com/office/drawing/2014/main" id="{B2839759-D0C0-B64B-AA58-32DAF8FD0A73}"/>
              </a:ext>
            </a:extLst>
          </p:cNvPr>
          <p:cNvPicPr>
            <a:picLocks noChangeAspect="1"/>
          </p:cNvPicPr>
          <p:nvPr/>
        </p:nvPicPr>
        <p:blipFill rotWithShape="1">
          <a:blip r:embed="rId3"/>
          <a:srcRect l="595" t="880" r="190"/>
          <a:stretch/>
        </p:blipFill>
        <p:spPr>
          <a:xfrm>
            <a:off x="559372" y="3567156"/>
            <a:ext cx="6502588" cy="2051274"/>
          </a:xfrm>
          <a:prstGeom prst="rect">
            <a:avLst/>
          </a:prstGeom>
        </p:spPr>
      </p:pic>
      <p:pic>
        <p:nvPicPr>
          <p:cNvPr id="6" name="Picture 5">
            <a:extLst>
              <a:ext uri="{FF2B5EF4-FFF2-40B4-BE49-F238E27FC236}">
                <a16:creationId xmlns:a16="http://schemas.microsoft.com/office/drawing/2014/main" id="{1DAF2BD8-6970-F011-CB25-994311C2E26F}"/>
              </a:ext>
            </a:extLst>
          </p:cNvPr>
          <p:cNvPicPr>
            <a:picLocks noChangeAspect="1"/>
          </p:cNvPicPr>
          <p:nvPr/>
        </p:nvPicPr>
        <p:blipFill>
          <a:blip r:embed="rId4"/>
          <a:stretch>
            <a:fillRect/>
          </a:stretch>
        </p:blipFill>
        <p:spPr>
          <a:xfrm>
            <a:off x="7340788" y="3062689"/>
            <a:ext cx="4461882" cy="2904953"/>
          </a:xfrm>
          <a:prstGeom prst="rect">
            <a:avLst/>
          </a:prstGeom>
        </p:spPr>
      </p:pic>
      <p:sp>
        <p:nvSpPr>
          <p:cNvPr id="12" name="Curved Up Arrow 11">
            <a:extLst>
              <a:ext uri="{FF2B5EF4-FFF2-40B4-BE49-F238E27FC236}">
                <a16:creationId xmlns:a16="http://schemas.microsoft.com/office/drawing/2014/main" id="{A9B8E8C0-303F-1891-CDD6-DE1B80EFE265}"/>
              </a:ext>
            </a:extLst>
          </p:cNvPr>
          <p:cNvSpPr/>
          <p:nvPr/>
        </p:nvSpPr>
        <p:spPr>
          <a:xfrm rot="883330">
            <a:off x="6282442" y="6016046"/>
            <a:ext cx="1559035" cy="5917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082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4453</TotalTime>
  <Words>2381</Words>
  <Application>Microsoft Macintosh PowerPoint</Application>
  <PresentationFormat>Widescreen</PresentationFormat>
  <Paragraphs>195</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XRD pattern from Newman, PhD thesis (2018) </vt:lpstr>
      <vt:lpstr>Research question</vt:lpstr>
      <vt:lpstr>Laser shock compression</vt:lpstr>
      <vt:lpstr>PXRDIP</vt:lpstr>
      <vt:lpstr>PXRDIP analysis (dewarping)</vt:lpstr>
      <vt:lpstr>PXRDIP analysis</vt:lpstr>
      <vt:lpstr>Results - PXRDIP</vt:lpstr>
      <vt:lpstr>Results – Crystal diffract</vt:lpstr>
      <vt:lpstr>Results - d-spacing </vt:lpstr>
      <vt:lpstr>Newman (2018)</vt:lpstr>
      <vt:lpstr>Results - PXRDIP</vt:lpstr>
      <vt:lpstr>Conclusion</vt:lpstr>
      <vt:lpstr>Next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21</cp:revision>
  <dcterms:created xsi:type="dcterms:W3CDTF">2024-08-07T15:20:06Z</dcterms:created>
  <dcterms:modified xsi:type="dcterms:W3CDTF">2024-10-07T05:17:30Z</dcterms:modified>
</cp:coreProperties>
</file>